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88" r:id="rId5"/>
    <p:sldId id="289" r:id="rId6"/>
    <p:sldId id="299" r:id="rId7"/>
    <p:sldId id="300" r:id="rId8"/>
    <p:sldId id="303" r:id="rId9"/>
    <p:sldId id="302" r:id="rId10"/>
    <p:sldId id="310" r:id="rId11"/>
    <p:sldId id="309" r:id="rId12"/>
    <p:sldId id="312" r:id="rId13"/>
    <p:sldId id="311" r:id="rId14"/>
    <p:sldId id="313" r:id="rId15"/>
    <p:sldId id="308" r:id="rId16"/>
    <p:sldId id="307" r:id="rId17"/>
    <p:sldId id="305" r:id="rId18"/>
    <p:sldId id="306" r:id="rId19"/>
    <p:sldId id="304" r:id="rId20"/>
    <p:sldId id="301" r:id="rId21"/>
    <p:sldId id="26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F7F7F"/>
    <a:srgbClr val="302030"/>
    <a:srgbClr val="79A466"/>
    <a:srgbClr val="A466A1"/>
    <a:srgbClr val="7C4B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071" autoAdjust="0"/>
    <p:restoredTop sz="96182" autoAdjust="0"/>
  </p:normalViewPr>
  <p:slideViewPr>
    <p:cSldViewPr snapToGrid="0">
      <p:cViewPr varScale="1">
        <p:scale>
          <a:sx n="109" d="100"/>
          <a:sy n="109" d="100"/>
        </p:scale>
        <p:origin x="94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403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85332F6-84D5-43CF-B5CE-301BBE7CB9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B049E7-4E52-4F78-B7E3-9EEEB887E5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782036-3E43-445A-9A77-06D97C6EDFFA}" type="datetimeFigureOut">
              <a:rPr lang="en-US" smtClean="0"/>
              <a:t>2/18/2025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DD62C5-62E7-4FCF-A26E-C100A22EE5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9C5A79-BC51-4C21-A236-759CEAE5D8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33638-148D-48F3-93EA-686F1AB9FF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0867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18FFC2-F437-4D89-B6E7-BDC71715B609}" type="datetimeFigureOut">
              <a:rPr lang="en-US" smtClean="0"/>
              <a:t>2/18/2025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4120E-D8D4-4AFA-B0E2-7989D1701D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899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4120E-D8D4-4AFA-B0E2-7989D1701DE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027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4120E-D8D4-4AFA-B0E2-7989D1701DE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767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6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8D1035F-A14F-4F81-AC61-2AF512D7F8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767715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E05B43-D8B3-4B3A-93E9-5A84CF7F3D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36042" y="1550988"/>
            <a:ext cx="3284832" cy="2387600"/>
          </a:xfrm>
          <a:prstGeom prst="rect">
            <a:avLst/>
          </a:prstGeom>
        </p:spPr>
        <p:txBody>
          <a:bodyPr anchor="b"/>
          <a:lstStyle>
            <a:lvl1pPr algn="l">
              <a:defRPr sz="5000" cap="all" spc="200" baseline="0">
                <a:solidFill>
                  <a:schemeClr val="accent6">
                    <a:lumMod val="10000"/>
                    <a:lumOff val="9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F2A661-E12F-4DA4-89DE-F2048B1B43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36042" y="4057095"/>
            <a:ext cx="3284832" cy="155312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64D5FB-99FD-4266-B81F-46B03764360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4175" y="4241283"/>
            <a:ext cx="10537825" cy="2616717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50000"/>
              </a:lnSpc>
              <a:spcBef>
                <a:spcPts val="0"/>
              </a:spcBef>
              <a:buNone/>
              <a:defRPr sz="45000" baseline="0">
                <a:solidFill>
                  <a:schemeClr val="bg1">
                    <a:alpha val="8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pPr lvl="0"/>
            <a:r>
              <a:rPr lang="en-US" dirty="0"/>
              <a:t>Pitch</a:t>
            </a:r>
          </a:p>
        </p:txBody>
      </p:sp>
    </p:spTree>
    <p:extLst>
      <p:ext uri="{BB962C8B-B14F-4D97-AF65-F5344CB8AC3E}">
        <p14:creationId xmlns:p14="http://schemas.microsoft.com/office/powerpoint/2010/main" val="3377346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927B5-CD76-4CF2-9218-21B4ABE3C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E09AE-94B2-4BFF-BDCE-0B4930D63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DB683-0E38-45C3-A062-8642CC4CC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3A9F833-D729-4A7C-AE1F-BAAF1214BA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4428271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914E175-8C78-40BB-9962-8A85F2F0E4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4753993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3F63585-E36E-41A6-95F2-CD2BE2D655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6428" y="4428271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0FF23F7-3892-471E-AFA1-0D8BE8F43F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26428" y="4753993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24D6B59F-6577-4B1E-B7F8-134B42084E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4657" y="4428271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9A963ED-FD03-4AAC-B023-59B209A5EB8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14657" y="4753993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3ED9778-7DC1-4EFA-92B5-2B9F0740F53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89604" y="724868"/>
            <a:ext cx="6212793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F1777D6D-27DD-4DA3-8C4C-B8F9BA9B18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90331" y="2383034"/>
            <a:ext cx="1837944" cy="1837944"/>
          </a:xfrm>
          <a:prstGeom prst="ellipse">
            <a:avLst/>
          </a:prstGeom>
          <a:solidFill>
            <a:schemeClr val="accent6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$3b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B99795F1-D282-42EE-BFEC-2F47E8BE5D3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178559" y="2383034"/>
            <a:ext cx="1837944" cy="1837944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$2b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E7EDCD32-FC44-473D-A0D4-F71DAF57286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966788" y="2383034"/>
            <a:ext cx="1837944" cy="1837944"/>
          </a:xfrm>
          <a:prstGeom prst="ellipse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$1b</a:t>
            </a:r>
          </a:p>
        </p:txBody>
      </p:sp>
    </p:spTree>
    <p:extLst>
      <p:ext uri="{BB962C8B-B14F-4D97-AF65-F5344CB8AC3E}">
        <p14:creationId xmlns:p14="http://schemas.microsoft.com/office/powerpoint/2010/main" val="865040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9332B195-6B28-453B-8483-E18845F54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4281" y="0"/>
            <a:ext cx="12196282" cy="244291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0B36DB2-10C9-40E1-A939-F9F3E99AA97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-316523" y="104279"/>
            <a:ext cx="12508523" cy="2679238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4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20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Comp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034CA5-4FBD-4728-A5D5-B55A51F3E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12970-8175-4B63-9ABC-FF21E5FB0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E5FFB0-6DFB-4547-AB5E-A22910F47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B15B0B7-1296-4FBF-8D28-A0D28217636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9728" y="2679238"/>
            <a:ext cx="4386945" cy="545148"/>
          </a:xfrm>
          <a:prstGeom prst="rect">
            <a:avLst/>
          </a:prstGeom>
        </p:spPr>
        <p:txBody>
          <a:bodyPr anchor="b"/>
          <a:lstStyle>
            <a:lvl1pPr algn="l">
              <a:defRPr sz="22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1958F62-D93E-4433-9FC8-4CFA9792BDB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9728" y="4085594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D482AA-5393-4260-A25C-77242CC398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706090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7434F13-1C2F-416A-A9F8-479D11410B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4085594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C8B7634-CFB8-480E-9065-D580A18013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706090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9710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433EF2-C2C4-4062-9D92-0FB277293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3FBE5-A165-4D71-A770-FE4E13B1A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91C94-93DA-4850-9EE8-968DAF890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9C019F9-A0CC-42FD-9A58-9A76FBC6474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6499" y="1425477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2F0A1D53-A949-49E7-820F-D18CEC7EA7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36499" y="5294320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FC5403F6-AE51-438F-AF93-56FA7D2A56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40311" y="3354359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0494832D-1AEB-4A7B-8BC3-8AC645057F5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43347" y="2194947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9DED817B-58D3-4713-A66F-2E4CF578D5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79839" y="4307664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1FE5CBC-B2B8-45FE-986C-504C397B9E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2" y="4439394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CE71774F-D73F-4B7F-9152-95EC3F36DDA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98712" y="4008089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1154305F-5D9B-4B4A-9F2B-6FBECE7371A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3692" y="3354359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C5FED44-231C-4E53-B41C-81293135ACB1}"/>
              </a:ext>
            </a:extLst>
          </p:cNvPr>
          <p:cNvCxnSpPr>
            <a:cxnSpLocks/>
          </p:cNvCxnSpPr>
          <p:nvPr userDrawn="1"/>
        </p:nvCxnSpPr>
        <p:spPr>
          <a:xfrm>
            <a:off x="4756662" y="3600372"/>
            <a:ext cx="468364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2105B5D-04B2-4415-A88E-6BE695BAD6D0}"/>
              </a:ext>
            </a:extLst>
          </p:cNvPr>
          <p:cNvCxnSpPr>
            <a:cxnSpLocks/>
          </p:cNvCxnSpPr>
          <p:nvPr userDrawn="1"/>
        </p:nvCxnSpPr>
        <p:spPr>
          <a:xfrm flipV="1">
            <a:off x="7089982" y="1917502"/>
            <a:ext cx="4678" cy="33768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8F362A87-DBB9-4FFD-9F42-9D6D5AD35E9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52879" y="1954712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B6713B5A-6FE2-4827-A18D-2F81B40F069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859355" y="470809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B665ABC-CB0A-4595-8165-3205CED4DCF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2040" y="722218"/>
            <a:ext cx="4386945" cy="639955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947698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09839D-FDC1-4EDF-9E51-F73351ABB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0B182A-200F-405E-B287-2F7A7F928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E8CEAE-624C-4615-8252-893F3A04C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8AE4140-1E60-4ABF-8C5B-6AA24916870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89603" y="727515"/>
            <a:ext cx="6212793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62056E9-39CD-4DAA-AF46-D107C1680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80446" y="4192395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39F4B0E4-0A8E-4F79-B6E9-9015E62C2CA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09724" y="4192396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7128A45A-DF71-4640-A1BF-8F1866D09CE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153400" y="4192395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63BCEA8-1DF2-474C-A867-36E22D2F611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989603" y="1124727"/>
            <a:ext cx="6212793" cy="56889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1"/>
                </a:solidFill>
                <a:latin typeface="Avenir Next LT Pro" panose="020B0504020202020204" pitchFamily="34" charset="0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6F23D9F0-2D86-4938-96EE-A32A42E6DB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06278" y="2482446"/>
            <a:ext cx="1581912" cy="1581912"/>
          </a:xfrm>
          <a:prstGeom prst="ellipse">
            <a:avLst/>
          </a:prstGeom>
          <a:solidFill>
            <a:schemeClr val="accent6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154C8C8A-D882-4AB4-BD1F-8D2E1EF0A8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426320" y="2482446"/>
            <a:ext cx="1581912" cy="1581912"/>
          </a:xfrm>
          <a:prstGeom prst="ellipse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48F571DC-88C7-42E3-8699-F9C41BE828F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69996" y="2482446"/>
            <a:ext cx="1581912" cy="1581912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4852224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48AB2-7C16-4B56-A53A-93B714BC1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BB994E-24A9-40A8-93EB-5515D89EE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F8D0D-83A0-4570-97D9-255518FCE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591A4D-603C-42D9-AA8F-07BD22871E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60939" y="725448"/>
            <a:ext cx="5870122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FB9A868-1432-40BF-A3DF-CB2F9542988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4141" y="2326023"/>
            <a:ext cx="4998576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6772DEF8-21EE-47DD-AE5F-1EC03FDCF7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326023"/>
            <a:ext cx="5007023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BC31E94F-1411-4EA2-8AB2-A76E9A57837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60940" y="1113029"/>
            <a:ext cx="5870121" cy="56889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bg1"/>
                </a:solidFill>
                <a:latin typeface="Avenir Next LT Pro" panose="020B0504020202020204" pitchFamily="34" charset="0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F0062E6-1EBE-4CBF-B0D1-4737DBF54008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906949" y="2925763"/>
            <a:ext cx="5010912" cy="2651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0E683F27-7485-420D-A15D-93A48B8CFD27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6261805" y="2874716"/>
            <a:ext cx="5010912" cy="2651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759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F6C305-4C96-4875-9AEF-C88E3E62D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FFF3E7-19BF-4E1B-86A9-BB3CBD897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CD6203-1BDD-481A-8B5A-0CE7676C8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6458F71-90A6-4816-BD12-E5F24297EB5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2040" y="724868"/>
            <a:ext cx="4386945" cy="639955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65C6C0E-E988-4670-AC4F-46DF25AB1A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D08F3328-96B5-4F00-9D88-C2B1CFB100B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AF2A90E7-217C-439F-A3C7-41589A223FB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30365" y="3027930"/>
            <a:ext cx="615309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553117D-AEE8-4CDA-9B76-4465B03947A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D768892F-3B07-49B8-B76F-DA245223D26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02793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C805EDD-6FC0-466B-B5E2-AA7150A8583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9D2E9DFD-B289-41E0-A706-0DF99250C3A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29CFE769-E334-4852-98D4-D2686E7A17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77978" y="302793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656E6239-48C4-41A4-9AA4-44A85F3A09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677AF2E7-6E1A-4486-9E9C-831E8AA4E31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4CB8F8F-95F4-4C90-B6B0-E05E3FD390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46420" y="302793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D4D4CBEB-ED3F-458B-89D4-BF7B87EEA7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7D178BD8-37BB-4369-9089-458E4AFC029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EB35E26F-6E4D-49E5-8B52-C3DFC5DAED9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57091E21-E4FD-4EFC-A957-BC31C0E5E06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30365" y="4871997"/>
            <a:ext cx="615309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93BD433F-C233-4D3A-A836-157F6D8E787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A047DD8B-C64B-4EEF-A394-1EF5D78C919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9F7A3216-3089-45BC-B307-8D5B15FE5D0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C4C055EF-54DF-4BA1-A25C-B1010981E7C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46C13F5D-6794-400F-906D-2D40EEEC343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77978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45714E98-02E2-48DF-9367-87F55E4FB6A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C13007C-3478-4694-B3D7-8AE2F4C80DE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0F8E2313-703C-4CF3-9F33-F2FA123ED3B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6420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1BB185B-EE3A-4221-9885-0A23F6BB9B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ABA1EBA0-06C6-4473-9072-0B46D901EEE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618463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E3E7422E-C8DE-4304-BC2C-D7A9200338B2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49901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E5B67A4A-03EA-4C59-B052-C3AC8624919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5831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386D9727-6EAF-44BD-B5BB-FF9FB2E38F2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5831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8ED3541C-CC4E-4C36-9758-9D66DDE2BA3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5831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5C4B9123-0034-44EB-AE51-BE0E95C36F9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F6EBC080-B92D-4FC1-91BB-CBB73125903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45A0B38A-6949-43DC-8059-9B50415B16B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384239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6878F0-817D-4F26-8B43-746016119A3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4661647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B4271A-ED63-46FF-9282-ECA9140CB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F05D42-821E-4E1A-ACD8-5D4B39CF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A47555-EEE6-41B1-9AA5-E70CA2B60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8D863BC-52D6-4182-94E2-EA35621A8A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0889" y="729426"/>
            <a:ext cx="5903262" cy="635397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F792BF5-C216-472F-93C8-9E12D88E6BB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60988" y="1625600"/>
            <a:ext cx="5903912" cy="4429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0576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Team 4-Up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1C49FEB-B8EF-4D85-AF1E-FF1A08DED40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" y="1"/>
            <a:ext cx="12192000" cy="25146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35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5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51E4D1-453A-486C-AC10-C42024603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D6862B-8836-4F15-B05B-24B5EFFD7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F95F47-BBF4-4271-B6F5-E9C3507AD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06E153E-70D2-4FA6-AE08-1FF54089737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33903" y="1655011"/>
            <a:ext cx="6324194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DC04EBE4-2F20-469F-8A53-9BEC2E37822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44345" y="2757949"/>
            <a:ext cx="1451493" cy="146222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4BA6AEB-B1AF-4446-A7B4-97B679BC93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04655" y="4463647"/>
            <a:ext cx="2330873" cy="4422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3462D3F-0728-4C38-B170-389153ED5A5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04655" y="4779469"/>
            <a:ext cx="2330873" cy="44229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3E3EC61F-D3A5-4658-8BA3-A91338AF2FA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33091" y="2757949"/>
            <a:ext cx="1451493" cy="146222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CDB9F756-6446-412A-9650-AAB15FCA362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621836" y="2757949"/>
            <a:ext cx="1451493" cy="146222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382166CD-0B9A-4F3F-9C64-C140FABE85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110582" y="2757949"/>
            <a:ext cx="1451493" cy="146222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0DF12CD-BCB4-467F-B7E3-499EC97EFE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93400" y="4463647"/>
            <a:ext cx="2330874" cy="4422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A467C8A-05E4-4C98-85BA-9199B1C1E1D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93400" y="4779469"/>
            <a:ext cx="2330874" cy="44229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058072E-F9B0-4371-960E-E67B496E302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82145" y="4463647"/>
            <a:ext cx="2330875" cy="4422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A657816-CBF3-4FE7-86AD-21BF42DD152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182145" y="4779469"/>
            <a:ext cx="2330875" cy="44229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886C1499-EEAF-4BF5-99C2-BE435BED3F5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70891" y="4463647"/>
            <a:ext cx="2330875" cy="4422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8984A54-7368-4F62-B02D-6A06236600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70891" y="4779469"/>
            <a:ext cx="2330875" cy="44229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396265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Team 8-Up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6F087D-92DE-4035-8192-586AF5C8F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9928F3-1B10-463F-9157-B6A079A79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6BA99F-4B60-460A-B00E-4D0B0DDD5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5A869ECF-2DFC-48EE-97D9-84DCD25E547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979488" y="1979244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156C8A56-CD27-4C90-94A0-6C6EE02744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85529" y="3495484"/>
            <a:ext cx="2085792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22104C50-BDDE-4917-8F64-30BB543A734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59819" y="3269516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16490CE7-7241-4A9F-9A19-0D1533BA52E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859818" y="3495484"/>
            <a:ext cx="2085793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02C7036D-56D2-4D6E-8F25-344484C61A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34108" y="3269684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420E5CE0-16E9-48C3-AEAE-C29C2448D78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34107" y="3495484"/>
            <a:ext cx="2085791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32463BC-AC80-43A6-8BB3-50F5A28E80B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608394" y="3269516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4CF5287C-0936-4244-B1EE-226996FEC9A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608391" y="3495484"/>
            <a:ext cx="2085791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80E59778-6A5E-4CAE-8EB2-BBEBB43F6D4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5530" y="3269516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393D72E6-E684-4731-B139-4BA8111999D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485442" y="5546241"/>
            <a:ext cx="2085792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17AF8A36-96BD-4383-BD10-0AF6C3CAA21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859819" y="532027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F26B5D3A-6C13-4204-9756-1BCA5AE8D12C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859730" y="5546241"/>
            <a:ext cx="2085793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50" name="Text Placeholder 14">
            <a:extLst>
              <a:ext uri="{FF2B5EF4-FFF2-40B4-BE49-F238E27FC236}">
                <a16:creationId xmlns:a16="http://schemas.microsoft.com/office/drawing/2014/main" id="{80D112F0-B8AB-4FA9-B732-BE08CD1234D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234108" y="5320441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4784D9A7-36A5-4F3B-AA7B-CB5E2D655945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34063" y="5546241"/>
            <a:ext cx="2085791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D7A99E46-923F-4364-BF2F-FBB534A1064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608394" y="532027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506EFF4D-3C39-4F6E-A14E-EFF1C741CCCB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608391" y="5546241"/>
            <a:ext cx="2085791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0C5A43DB-AE3F-48FC-B6D4-8879D4CDADB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485530" y="532027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3" name="Picture Placeholder 9">
            <a:extLst>
              <a:ext uri="{FF2B5EF4-FFF2-40B4-BE49-F238E27FC236}">
                <a16:creationId xmlns:a16="http://schemas.microsoft.com/office/drawing/2014/main" id="{BF616705-4A53-4806-B16C-BA39A5A02D23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4353776" y="1979244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9" name="Picture Placeholder 9">
            <a:extLst>
              <a:ext uri="{FF2B5EF4-FFF2-40B4-BE49-F238E27FC236}">
                <a16:creationId xmlns:a16="http://schemas.microsoft.com/office/drawing/2014/main" id="{12C5AB77-7FB0-4FE2-A742-FA3672277633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728064" y="1979244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0" name="Picture Placeholder 9">
            <a:extLst>
              <a:ext uri="{FF2B5EF4-FFF2-40B4-BE49-F238E27FC236}">
                <a16:creationId xmlns:a16="http://schemas.microsoft.com/office/drawing/2014/main" id="{8A37ED26-A40F-40E4-9FB0-0F305BCB23F4}"/>
              </a:ext>
            </a:extLst>
          </p:cNvPr>
          <p:cNvSpPr>
            <a:spLocks noGrp="1"/>
          </p:cNvSpPr>
          <p:nvPr>
            <p:ph type="pic" sz="quarter" idx="61" hasCustomPrompt="1"/>
          </p:nvPr>
        </p:nvSpPr>
        <p:spPr>
          <a:xfrm>
            <a:off x="9102352" y="1979244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1" name="Picture Placeholder 9">
            <a:extLst>
              <a:ext uri="{FF2B5EF4-FFF2-40B4-BE49-F238E27FC236}">
                <a16:creationId xmlns:a16="http://schemas.microsoft.com/office/drawing/2014/main" id="{B6231166-8699-4C7F-8542-01C947970C37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1979488" y="4028080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2" name="Picture Placeholder 9">
            <a:extLst>
              <a:ext uri="{FF2B5EF4-FFF2-40B4-BE49-F238E27FC236}">
                <a16:creationId xmlns:a16="http://schemas.microsoft.com/office/drawing/2014/main" id="{C8BBF1DC-9382-4EDC-8A43-26FBDBA89C72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>
          <a:xfrm>
            <a:off x="4353776" y="4028080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3" name="Picture Placeholder 9">
            <a:extLst>
              <a:ext uri="{FF2B5EF4-FFF2-40B4-BE49-F238E27FC236}">
                <a16:creationId xmlns:a16="http://schemas.microsoft.com/office/drawing/2014/main" id="{E1600B1D-A51F-4CD2-B131-483A6088B903}"/>
              </a:ext>
            </a:extLst>
          </p:cNvPr>
          <p:cNvSpPr>
            <a:spLocks noGrp="1"/>
          </p:cNvSpPr>
          <p:nvPr>
            <p:ph type="pic" sz="quarter" idx="64" hasCustomPrompt="1"/>
          </p:nvPr>
        </p:nvSpPr>
        <p:spPr>
          <a:xfrm>
            <a:off x="6728064" y="4028080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4" name="Picture Placeholder 9">
            <a:extLst>
              <a:ext uri="{FF2B5EF4-FFF2-40B4-BE49-F238E27FC236}">
                <a16:creationId xmlns:a16="http://schemas.microsoft.com/office/drawing/2014/main" id="{C6C004ED-2B06-4144-9164-96A4CDC05395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9102352" y="4028080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4002D7BD-981B-493B-A5A0-DA83B65931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33903" y="724868"/>
            <a:ext cx="6324194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8697476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36A6C4-760E-4DFC-9166-0346E320E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830E9-38B9-41B2-9047-8F9003630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897FB-ACEE-45BF-9704-D517B9B95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F61A60D-EA13-4C4C-9816-85480A2E2A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33903" y="724868"/>
            <a:ext cx="6324194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1C424B8B-6301-4675-9015-050DF1DF911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05964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44297A50-8392-4EB9-9BF6-451C4B9977B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0511" y="465139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01B3A901-BBC6-44D9-9C97-6CFD76C17CD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4039" y="405964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C60306D6-8D77-403B-B3D3-93E771A63E2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65139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156D61BA-EB24-4A41-8CAD-DF8D3ACF23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67567" y="405964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7D92CD70-81FF-405A-B419-FCACE6F2F97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65139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1F7A98D9-A50A-41D8-BD51-327D4B647F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51094" y="405964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CD4953C5-A270-4C37-B878-3D3E51E01A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65139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B419FAA5-674D-4D1B-B6F0-7F6B786D9D2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4301E9A5-7F5A-49AF-A4F3-EA73CC55905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44658DCD-8753-4536-A41F-2975ECE9D03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2708ADA9-A84B-4176-A4A4-3BEEB2F71F9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927572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265C839-12C3-47EF-9941-39B43796B3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61215" y="0"/>
            <a:ext cx="6830785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6AB2BC9-972D-4B30-981B-BAD528A7FB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4002437"/>
            <a:ext cx="12186555" cy="28555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5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8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F2E92-C9AF-47A3-84EF-181F642A4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F2C06-CE94-4D97-A7F5-08D8D7BF1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0CA9D-6428-41AF-B478-FB553C041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214FDE4-5230-4BC7-8C8A-024BF947CD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901598"/>
            <a:ext cx="3684814" cy="336548"/>
          </a:xfrm>
          <a:prstGeom prst="rect">
            <a:avLst/>
          </a:prstGeom>
        </p:spPr>
        <p:txBody>
          <a:bodyPr anchor="b"/>
          <a:lstStyle>
            <a:lvl1pPr algn="l">
              <a:defRPr sz="2200" cap="all" spc="200" baseline="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95062B64-8BE7-421C-8F8F-F0CEEB1C5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1454764"/>
            <a:ext cx="3684814" cy="280159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1A8088E-EE7F-4006-9745-8926E1ABB691}"/>
              </a:ext>
            </a:extLst>
          </p:cNvPr>
          <p:cNvCxnSpPr>
            <a:cxnSpLocks/>
          </p:cNvCxnSpPr>
          <p:nvPr userDrawn="1"/>
        </p:nvCxnSpPr>
        <p:spPr>
          <a:xfrm>
            <a:off x="587189" y="0"/>
            <a:ext cx="0" cy="304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49507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9FD50E8B-97D3-485C-9645-AACC303DDF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4281" y="-1"/>
            <a:ext cx="12196282" cy="291737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4211F90-6E18-443B-BDFF-5A72A79502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4006735"/>
            <a:ext cx="12192000" cy="2851264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5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5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Sum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B2CC2F-A541-4A4B-985A-73901B9F1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1D1C2B-CD69-4515-87A0-866E32DCE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F4DBC1-4594-4961-A9D3-27E0113B3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15AE508-339B-4118-9121-4A160D09F2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122721"/>
            <a:ext cx="2895600" cy="1111250"/>
          </a:xfrm>
          <a:prstGeom prst="rect">
            <a:avLst/>
          </a:prstGeom>
        </p:spPr>
        <p:txBody>
          <a:bodyPr anchor="ctr"/>
          <a:lstStyle>
            <a:lvl1pPr algn="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3A3F931-4B84-489F-8B0A-7FEF462532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32514" y="3833158"/>
            <a:ext cx="7021287" cy="169037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spc="1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2919939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61D6F08F-239E-4E92-B5E7-36638ED465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767715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8D0F4F-65EB-4DC2-B7AD-AD23E6DBE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CF9EC8-F9C6-4CE1-91F5-A956792CB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3156857" cy="365125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721C21-E285-4AF2-9E8D-243F4CBC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201BA1-98C5-4728-9204-5B3A2F7B03F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87939" y="1638359"/>
            <a:ext cx="3058885" cy="1111250"/>
          </a:xfrm>
          <a:prstGeom prst="rect">
            <a:avLst/>
          </a:prstGeom>
        </p:spPr>
        <p:txBody>
          <a:bodyPr anchor="b"/>
          <a:lstStyle>
            <a:lvl1pPr algn="l">
              <a:defRPr sz="2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5C106A2-F65A-4519-B7A6-CB7477C684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87939" y="3135086"/>
            <a:ext cx="3058885" cy="238845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spc="100" baseline="0">
                <a:solidFill>
                  <a:schemeClr val="accent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E7A08CD-CF6C-4ABF-B086-481F36611730}"/>
              </a:ext>
            </a:extLst>
          </p:cNvPr>
          <p:cNvCxnSpPr>
            <a:cxnSpLocks/>
          </p:cNvCxnSpPr>
          <p:nvPr userDrawn="1"/>
        </p:nvCxnSpPr>
        <p:spPr>
          <a:xfrm>
            <a:off x="8130026" y="0"/>
            <a:ext cx="0" cy="4572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4AB2649-B78D-4A9D-9F1D-F447A521EEB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0735" y="4698088"/>
            <a:ext cx="11996058" cy="205918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37000"/>
              </a:lnSpc>
              <a:spcBef>
                <a:spcPts val="0"/>
              </a:spcBef>
              <a:buNone/>
              <a:defRPr sz="50000" baseline="0">
                <a:solidFill>
                  <a:schemeClr val="accent6">
                    <a:lumMod val="10000"/>
                    <a:lumOff val="90000"/>
                    <a:alpha val="25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Than</a:t>
            </a:r>
          </a:p>
        </p:txBody>
      </p:sp>
    </p:spTree>
    <p:extLst>
      <p:ext uri="{BB962C8B-B14F-4D97-AF65-F5344CB8AC3E}">
        <p14:creationId xmlns:p14="http://schemas.microsoft.com/office/powerpoint/2010/main" val="2382968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3D34C3A-6235-4BB3-A283-CAE0A33D378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0386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EDE6B-5E65-4F08-A24A-A9EC90670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74259-E892-4133-9796-2A1A30CF7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2A321-B440-475F-8F1F-B5B3B697E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1A311C-7C5B-4A6A-9430-1FDF9E65E23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76050" y="2149803"/>
            <a:ext cx="2383973" cy="15831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9294BC1C-A5F3-4428-A88F-0029F652AE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76050" y="1783378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ext Placeholder 30">
            <a:extLst>
              <a:ext uri="{FF2B5EF4-FFF2-40B4-BE49-F238E27FC236}">
                <a16:creationId xmlns:a16="http://schemas.microsoft.com/office/drawing/2014/main" id="{E1A93ECB-2477-4750-92EB-808431F558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34192" y="2149803"/>
            <a:ext cx="2383972" cy="154992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1B981D60-5094-418F-8053-F9AC3EE2F6F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34192" y="1783378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30">
            <a:extLst>
              <a:ext uri="{FF2B5EF4-FFF2-40B4-BE49-F238E27FC236}">
                <a16:creationId xmlns:a16="http://schemas.microsoft.com/office/drawing/2014/main" id="{D4577FD4-018C-4FC5-8B3C-5F10F8D1D7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76050" y="4414557"/>
            <a:ext cx="2383973" cy="154992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F7BB952E-0716-4503-B1A2-C64348D4C6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76050" y="4048132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31F6468A-E1B5-499E-BE6D-B6B35AB5C0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34192" y="4414557"/>
            <a:ext cx="2383972" cy="154992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7A73001-AEEA-4FA6-BD1D-2FB7F79AB2B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34192" y="4048132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kern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7D1EE2B-BA7E-4102-A1AB-D36A04A3275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76051" y="893523"/>
            <a:ext cx="5094517" cy="296198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8" name="Text Placeholder 30">
            <a:extLst>
              <a:ext uri="{FF2B5EF4-FFF2-40B4-BE49-F238E27FC236}">
                <a16:creationId xmlns:a16="http://schemas.microsoft.com/office/drawing/2014/main" id="{84447B14-E16C-4164-8093-80762E5341A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92333" y="2149803"/>
            <a:ext cx="2383972" cy="154992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0ADD1433-3072-4EBB-9720-0F0DB8DE2A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92333" y="1783378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857263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BEAA80F-F328-4E79-9BF7-351D45B7B7F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29788" y="1449390"/>
            <a:ext cx="15294428" cy="30765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4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5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A1422C-C630-4C48-A1BD-5097502AC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AF124C-643E-4BA6-9FF7-DFF06D9A9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4ACCC8-5EF3-4F6A-B7EC-5208088FB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AD665EC-5C19-4FBE-8A06-0D1AA7483E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0714" y="1863161"/>
            <a:ext cx="9993085" cy="892630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9BE564-7E4F-4A70-9321-1F1BB911BAB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7573" y="3751002"/>
            <a:ext cx="2383973" cy="15831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821488E-83E5-4683-8C32-9E4E97E57C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7573" y="3384577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4EE872B-A4DD-4519-AFD8-36F6339BAB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94316" y="3751002"/>
            <a:ext cx="2383972" cy="15499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577DCED-2EF9-4095-B443-E1D09F96DE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94316" y="3384577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0638478C-F9BC-4D44-96AB-486806CC9C2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1057" y="3751002"/>
            <a:ext cx="2383973" cy="15499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7CA913FF-6AA8-4452-95D6-DAE89F1071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1057" y="3384577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513D6F39-D316-4BC6-872C-70B2AEABF2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67800" y="3751002"/>
            <a:ext cx="2383972" cy="15499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812D9D34-44F4-4272-B889-6A16352E6CB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67800" y="3384577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kern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529233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FE652442-8170-498C-A898-AF94B2DD11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62439" y="0"/>
            <a:ext cx="5328822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70AEB0-C94B-4451-9167-6BD905C0F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2ADD39-75F0-48ED-9F83-730186394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46418F-6895-486C-A333-AE3A509B7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FEC7295-AA7A-4373-AFCC-01672D7926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154063"/>
            <a:ext cx="2383973" cy="145292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598ED1F4-A00A-4498-9EE6-005CF2D8FA7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1787638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CF8F506C-096D-434B-8C0A-B784CA4AC7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8746" y="2154063"/>
            <a:ext cx="2383972" cy="142243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1DC47ED6-4130-40E7-8FC9-D611942ACA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48746" y="1787638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ED4BD005-97C0-42DC-8C08-6B9F4DB0019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4415035"/>
            <a:ext cx="2383973" cy="133262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96E60615-9B40-4EAF-87C7-81C56B101A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4048610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A88908D1-7E92-448F-A890-1C2E229F6C4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48746" y="4415035"/>
            <a:ext cx="2383972" cy="133262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1BD5AD54-7BC4-4C94-BE3A-18B3144A2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48746" y="4048610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kern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3673029-D2A1-4074-ACCA-13D6DE34D6B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893045"/>
            <a:ext cx="5094517" cy="296676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926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20E9FD2F-C591-4424-9786-FC0584ED99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4281" y="3429000"/>
            <a:ext cx="12196282" cy="34290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3A582BA-E159-4C50-B38C-77C5DBB401B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8200" y="-2355262"/>
            <a:ext cx="11353799" cy="5551580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ct val="100000"/>
              </a:lnSpc>
              <a:spcBef>
                <a:spcPts val="1500"/>
              </a:spcBef>
              <a:buNone/>
              <a:defRPr sz="50000" baseline="0">
                <a:solidFill>
                  <a:schemeClr val="bg1">
                    <a:alpha val="5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pPr lvl="0"/>
            <a:r>
              <a:rPr lang="en-US" dirty="0"/>
              <a:t>Benefits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03B677-4EE8-4758-B5E7-E0E64796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48A148-5926-44EC-857E-A52EE5AB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ACD214-48A4-4D6C-9016-FDB6AD88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655EB74-3BFE-4C75-92A7-86B8A0870A2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27508"/>
            <a:ext cx="10515600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EBA1834-F4E8-4C34-9017-E3D85F613D4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453589"/>
            <a:ext cx="10515600" cy="15182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spc="1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13413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F9C9AE60-466C-4BDA-9E87-7701D81CFE3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4DF025DF-FE0B-4046-8687-417DFBEB31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3250937" y="1278117"/>
            <a:ext cx="19788513" cy="25146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4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8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Company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54DB932-57BE-437E-B336-17F289AFD7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53218" y="2685143"/>
            <a:ext cx="9685563" cy="1487714"/>
          </a:xfrm>
          <a:prstGeom prst="rect">
            <a:avLst/>
          </a:prstGeom>
        </p:spPr>
        <p:txBody>
          <a:bodyPr anchor="ctr"/>
          <a:lstStyle>
            <a:lvl1pPr algn="ctr">
              <a:defRPr sz="5000" cap="all" spc="200" baseline="0">
                <a:solidFill>
                  <a:schemeClr val="accent6">
                    <a:lumMod val="10000"/>
                    <a:lumOff val="90000"/>
                  </a:schemeClr>
                </a:solidFill>
                <a:latin typeface="Avenir Next LT Pro" panose="020B05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8231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F9D74B8-165B-49A6-ACBB-8B7950289D6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0B316D0-6EE1-4FB2-A993-B0CD4CFE50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-1325217" y="3977202"/>
            <a:ext cx="16229934" cy="2852057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5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8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Business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10495B-28B8-4389-8E1C-F335846C9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1E258A-A128-4BAF-B8C3-723C63823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69002-18F2-427F-A791-0E26DD2F0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23AD8AD8-9C40-44FB-8FF8-815C534582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199" y="2067161"/>
            <a:ext cx="4386945" cy="100619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1411AFC0-5C52-4C0E-AD29-3DFFD3039C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1766051"/>
            <a:ext cx="4386945" cy="464399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2010AEB-C0FD-48C8-A1FA-1BD96B6A54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22217"/>
            <a:ext cx="4386945" cy="639955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8B45D3B9-84F4-4A17-9D4D-8CBE603A14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199611"/>
            <a:ext cx="4386945" cy="464399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7A1B57C-13D8-4BB6-9D45-D83EB1BD66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3512803"/>
            <a:ext cx="4386758" cy="10064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2301C86B-1946-426F-9494-C64455A7E6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7976" y="4643683"/>
            <a:ext cx="4386945" cy="464399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3BD347B5-FD69-4D61-BBDA-09FB8EF51B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7977" y="4956875"/>
            <a:ext cx="4386758" cy="10064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CBD29BE-7E3F-457E-808D-E151E479D755}"/>
              </a:ext>
            </a:extLst>
          </p:cNvPr>
          <p:cNvCxnSpPr>
            <a:cxnSpLocks/>
          </p:cNvCxnSpPr>
          <p:nvPr userDrawn="1"/>
        </p:nvCxnSpPr>
        <p:spPr>
          <a:xfrm>
            <a:off x="590349" y="923365"/>
            <a:ext cx="0" cy="593463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302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721D2A8-92CC-4A4D-9252-1D5E72D9996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0"/>
            <a:ext cx="13879773" cy="25146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4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8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Market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D09877-9D5E-4728-9E1B-F801C727C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5AAD1-49C3-459F-8752-6773813AA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C1F07-5ADF-4FA1-890D-55E05685B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E430114-0FFE-44D3-9D11-77F649F9B1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75483" y="1941509"/>
            <a:ext cx="4386945" cy="639955"/>
          </a:xfrm>
          <a:prstGeom prst="rect">
            <a:avLst/>
          </a:prstGeom>
        </p:spPr>
        <p:txBody>
          <a:bodyPr anchor="ctr"/>
          <a:lstStyle>
            <a:lvl1pPr algn="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4A448A10-6C5A-42B4-AFD7-DF6DD58F073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0223" y="4076963"/>
            <a:ext cx="2834640" cy="1151633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6D1B0E05-9C40-4BB7-B07F-D8FD6B11F6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0773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FF94E508-0A60-413A-9DE0-DE8BDEC1FC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28372" y="4076963"/>
            <a:ext cx="2833338" cy="1151633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3A34A8A7-647E-4685-A99B-1177931A13C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95219" y="4076963"/>
            <a:ext cx="2833339" cy="1151633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ECDC73-A31B-4C94-AE4B-BDC32D94F1EA}"/>
              </a:ext>
            </a:extLst>
          </p:cNvPr>
          <p:cNvCxnSpPr>
            <a:cxnSpLocks/>
          </p:cNvCxnSpPr>
          <p:nvPr userDrawn="1"/>
        </p:nvCxnSpPr>
        <p:spPr>
          <a:xfrm>
            <a:off x="860223" y="3939883"/>
            <a:ext cx="290367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DD83A920-6634-4731-94D5-4186C82C6A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37619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6592B16-F73C-4572-ACB3-FBB03EE7EE7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804467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8685373-D021-44D0-B9F5-DD46F7C2EACA}"/>
              </a:ext>
            </a:extLst>
          </p:cNvPr>
          <p:cNvCxnSpPr>
            <a:cxnSpLocks/>
          </p:cNvCxnSpPr>
          <p:nvPr userDrawn="1"/>
        </p:nvCxnSpPr>
        <p:spPr>
          <a:xfrm>
            <a:off x="8593917" y="3939883"/>
            <a:ext cx="274111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6020995-72BD-4944-B899-E6DA4064D131}"/>
              </a:ext>
            </a:extLst>
          </p:cNvPr>
          <p:cNvCxnSpPr>
            <a:cxnSpLocks/>
          </p:cNvCxnSpPr>
          <p:nvPr userDrawn="1"/>
        </p:nvCxnSpPr>
        <p:spPr>
          <a:xfrm>
            <a:off x="4727069" y="3939883"/>
            <a:ext cx="290367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0C8E87B-2B7F-4A86-8EE0-6B1F9CDB72CD}"/>
              </a:ext>
            </a:extLst>
          </p:cNvPr>
          <p:cNvCxnSpPr>
            <a:cxnSpLocks/>
          </p:cNvCxnSpPr>
          <p:nvPr userDrawn="1"/>
        </p:nvCxnSpPr>
        <p:spPr>
          <a:xfrm>
            <a:off x="8593917" y="3939883"/>
            <a:ext cx="290367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009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4C966-5542-475A-B224-2E541D9AEB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bg2">
                    <a:lumMod val="25000"/>
                  </a:schemeClr>
                </a:solidFill>
                <a:latin typeface="Avenir Next LT Pro" panose="020B0504020202020204" pitchFamily="34" charset="0"/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1E08C-E5A1-412C-88D3-C6BF9430DA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2">
                    <a:lumMod val="25000"/>
                  </a:schemeClr>
                </a:solidFill>
                <a:latin typeface="Avenir Next LT Pro" panose="020B0504020202020204" pitchFamily="34" charset="0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6BAFCC-DBDE-4891-B3DD-4B3754E7DD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bg2">
                    <a:lumMod val="25000"/>
                  </a:schemeClr>
                </a:solidFill>
                <a:latin typeface="Avenir Next LT Pro" panose="020B0504020202020204" pitchFamily="34" charset="0"/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58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59" r:id="rId12"/>
    <p:sldLayoutId id="2147483666" r:id="rId13"/>
    <p:sldLayoutId id="2147483667" r:id="rId14"/>
    <p:sldLayoutId id="2147483668" r:id="rId15"/>
    <p:sldLayoutId id="2147483669" r:id="rId16"/>
    <p:sldLayoutId id="2147483663" r:id="rId17"/>
    <p:sldLayoutId id="2147483665" r:id="rId18"/>
    <p:sldLayoutId id="2147483664" r:id="rId19"/>
    <p:sldLayoutId id="2147483661" r:id="rId20"/>
    <p:sldLayoutId id="2147483662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4056CF-DEDB-4079-BF11-FA4761D09B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7150" y="1247776"/>
            <a:ext cx="4433074" cy="2690812"/>
          </a:xfrm>
        </p:spPr>
        <p:txBody>
          <a:bodyPr/>
          <a:lstStyle/>
          <a:p>
            <a:r>
              <a:rPr lang="en-US" dirty="0"/>
              <a:t>RESTAURANT Order</a:t>
            </a:r>
            <a:br>
              <a:rPr lang="en-US" dirty="0"/>
            </a:br>
            <a:r>
              <a:rPr lang="en-US" dirty="0"/>
              <a:t>Analysis</a:t>
            </a:r>
          </a:p>
        </p:txBody>
      </p:sp>
      <p:pic>
        <p:nvPicPr>
          <p:cNvPr id="19" name="Picture Placeholder 18" descr="A half booth, table, and chair at a restaurant">
            <a:extLst>
              <a:ext uri="{FF2B5EF4-FFF2-40B4-BE49-F238E27FC236}">
                <a16:creationId xmlns:a16="http://schemas.microsoft.com/office/drawing/2014/main" id="{43474057-1F43-4A8C-A00F-A151DC1D107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677150" cy="6858000"/>
          </a:xfrm>
        </p:spPr>
      </p:pic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CBE6AF0-3BE0-469F-85B7-CC1F87C35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54175" y="4241283"/>
            <a:ext cx="10537825" cy="2616717"/>
          </a:xfrm>
        </p:spPr>
        <p:txBody>
          <a:bodyPr/>
          <a:lstStyle/>
          <a:p>
            <a:r>
              <a:rPr lang="en-US" dirty="0"/>
              <a:t>Pitch</a:t>
            </a:r>
          </a:p>
        </p:txBody>
      </p:sp>
    </p:spTree>
    <p:extLst>
      <p:ext uri="{BB962C8B-B14F-4D97-AF65-F5344CB8AC3E}">
        <p14:creationId xmlns:p14="http://schemas.microsoft.com/office/powerpoint/2010/main" val="2835773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D6150-EB92-2E55-FAB7-D077143A9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7C7D40D6-7BDB-08B4-82D4-35F7A0D294B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658267-64E7-A14A-31F0-FCCFAE6E0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74020" y="6538912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CDB6BB-1451-47A1-E2F5-D652AA74C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433317-FA89-FE3C-DC18-9C4E12D461A3}"/>
              </a:ext>
            </a:extLst>
          </p:cNvPr>
          <p:cNvSpPr txBox="1"/>
          <p:nvPr/>
        </p:nvSpPr>
        <p:spPr>
          <a:xfrm>
            <a:off x="0" y="0"/>
            <a:ext cx="745183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5.Which orders had the most number of items?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SELECT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, COUNT(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item_id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) AS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Num_items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FROM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GROUP BY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order_id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ORDER BY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	2 DESC;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53442-3C3B-8670-A7F4-1BEFF698F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5549" y="0"/>
            <a:ext cx="3000643" cy="33125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589210-0362-2CF2-28DB-661754BD877C}"/>
              </a:ext>
            </a:extLst>
          </p:cNvPr>
          <p:cNvSpPr txBox="1"/>
          <p:nvPr/>
        </p:nvSpPr>
        <p:spPr>
          <a:xfrm>
            <a:off x="36260" y="2862321"/>
            <a:ext cx="745183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6.How many orders had more than 12 items?    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SELECT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COUNT(*) AS Orders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	(SELECT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	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, COUNT(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item_id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) AS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Num_items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lvl="4"/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</a:t>
            </a:r>
          </a:p>
          <a:p>
            <a:pPr lvl="4"/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lvl="4"/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GROUP BY</a:t>
            </a:r>
          </a:p>
          <a:p>
            <a:pPr lvl="4"/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order_id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lvl="4"/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HAVING </a:t>
            </a:r>
          </a:p>
          <a:p>
            <a:pPr lvl="4"/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Num_items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&gt; 12) AS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Num_Orders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27C336-2AE9-2DB1-6348-461FAE75C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400" y="4324551"/>
            <a:ext cx="3022792" cy="164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24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55930-032F-4773-EB50-ABE55E938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8BDE5178-9641-E4FF-54C8-4616F9DA162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CAAA37-C3E8-5C05-4E4F-6D092A4CA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0D216-FBD1-56AC-A479-70203B95B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BE1A8-2963-73C7-C08F-A914A5F792B1}"/>
              </a:ext>
            </a:extLst>
          </p:cNvPr>
          <p:cNvSpPr txBox="1"/>
          <p:nvPr/>
        </p:nvSpPr>
        <p:spPr>
          <a:xfrm>
            <a:off x="0" y="0"/>
            <a:ext cx="22702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-- Objective_3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4F2428-A645-6CE0-3CAB-325DEFCA4668}"/>
              </a:ext>
            </a:extLst>
          </p:cNvPr>
          <p:cNvSpPr txBox="1"/>
          <p:nvPr/>
        </p:nvSpPr>
        <p:spPr>
          <a:xfrm>
            <a:off x="0" y="604346"/>
            <a:ext cx="75285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1.Combine the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and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tables into a single table.    </a:t>
            </a:r>
          </a:p>
          <a:p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SELECT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*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o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LEFT JOIN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m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ON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o.item_id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=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m.menu_item_id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248E3B-0E23-7A90-77F9-CF2FD5C45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710" y="4082221"/>
            <a:ext cx="7735380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200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E75D3-37D4-AE42-B2DA-A7DF0C7E2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EA8C55E6-26EB-42CC-616B-4FC5A935AF8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6966CA-715D-1A17-3D92-5653F5615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3EBDB4-4113-8C08-E05C-D2C513E54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A38F51-4597-94F2-A841-85CCA44D6048}"/>
              </a:ext>
            </a:extLst>
          </p:cNvPr>
          <p:cNvSpPr txBox="1"/>
          <p:nvPr/>
        </p:nvSpPr>
        <p:spPr>
          <a:xfrm>
            <a:off x="0" y="136525"/>
            <a:ext cx="75285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2.What were the least and most ordered items? What categories were they in?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SELECT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item_name,COUNT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order_details_id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) AS 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Num_Orders,category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FROM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 o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LEFT JOIN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 m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ON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o.item_id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 = 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m.menu_item_id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GROUP BY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item_name,category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ORDER BY	2;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AB4BE1-D256-63CF-6470-D4AF749A9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8559" y="262463"/>
            <a:ext cx="4546909" cy="259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3323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A85E8-3599-9F99-3F1C-8A8736FB4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449B4556-0E87-BD64-6E00-2BEABA45AA3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E07F19-6B87-EA40-8A3B-BC9B8D213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3B9529-B452-86C1-6554-0C6DDFB55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8D0FED-C508-7659-74A4-991707A49314}"/>
              </a:ext>
            </a:extLst>
          </p:cNvPr>
          <p:cNvSpPr txBox="1"/>
          <p:nvPr/>
        </p:nvSpPr>
        <p:spPr>
          <a:xfrm>
            <a:off x="0" y="136525"/>
            <a:ext cx="75285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SELECT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item_name,COUNT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order_details_id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) AS 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Num_Orders,category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FROM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 o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LEFT JOIN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 m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ON	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o.item_id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 = 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m.menu_item_id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GROUP BY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item_name,category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ORDER BY</a:t>
            </a: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	2 DESC;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00D81E-A578-E843-149B-3E359CAFD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6905" y="491749"/>
            <a:ext cx="4445963" cy="2451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169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66AD0-6FF6-B3A6-AB00-56EBCF16E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C7382AF4-8D22-883D-F903-81AB5814460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B24BB8-2DFC-C289-90F8-0CDAC3761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D08F7-8382-4391-064C-84CF2BF4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0D3427-D52E-731A-B43A-C0FE3845DA70}"/>
              </a:ext>
            </a:extLst>
          </p:cNvPr>
          <p:cNvSpPr txBox="1"/>
          <p:nvPr/>
        </p:nvSpPr>
        <p:spPr>
          <a:xfrm>
            <a:off x="0" y="136525"/>
            <a:ext cx="7528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3.What were the top 5 orders that spent the most money?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SELECT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order_id,sum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(price) AS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Total_spend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o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LEFT JOIN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m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ON	</a:t>
            </a:r>
          </a:p>
          <a:p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o.item_id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=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m.menu_item_id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GROUP BY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order_id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ORDER BY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2 DESC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LIMIT 5;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A09897-EBB0-2792-7B51-FE05EE09A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861" y="331472"/>
            <a:ext cx="4443351" cy="309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63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95424-3EE2-B870-DE64-4BAA542E1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C9773693-ADB9-5EB4-6BF2-D799DD7D8E6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7C2103-0C52-ED4C-99A0-2A478856C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B5338-F907-4E28-6B8C-74A20406D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83DE67-33A6-CC27-ED12-232A470874C2}"/>
              </a:ext>
            </a:extLst>
          </p:cNvPr>
          <p:cNvSpPr txBox="1"/>
          <p:nvPr/>
        </p:nvSpPr>
        <p:spPr>
          <a:xfrm>
            <a:off x="0" y="136525"/>
            <a:ext cx="752856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4.View the details of the highest spend order. Which specific items were purchased?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SELECT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category,COUNT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(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item_id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) as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Num_item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o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LEFT JOIN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m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ON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o.item_id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=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m.menu_item_id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WHERE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= 440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GROUP BY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category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ORDER BY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	2 DESC;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A47C9F-651E-74F1-8F47-496270967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1783" y="136525"/>
            <a:ext cx="4394204" cy="297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0948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3117F-4D1F-890F-A659-7283710A9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51D6422D-D17F-059B-D813-41E177A8E9F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61FBD7-79E4-886D-0877-CED05FB90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2B350-0AE0-29CA-DDA0-C20190861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6258C5-DA58-6F83-4594-A97DBCFFA0DC}"/>
              </a:ext>
            </a:extLst>
          </p:cNvPr>
          <p:cNvSpPr txBox="1"/>
          <p:nvPr/>
        </p:nvSpPr>
        <p:spPr>
          <a:xfrm>
            <a:off x="0" y="136525"/>
            <a:ext cx="7528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5.View the details of the top 5 highest spend orders.</a:t>
            </a:r>
          </a:p>
          <a:p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SELECT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order_id,category,COUNT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(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item_id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) as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Num_item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o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LEFT JOIN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m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ON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o.item_id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=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m.menu_item_id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WHERE 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in (440,2075,1957,330,2675)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GROUP BY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order_id,category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C6D67A-ABFC-777A-B556-FADC4B962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986" y="136525"/>
            <a:ext cx="3894588" cy="575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110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BB0F6-1130-6C51-DF2A-330F3C536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304D8822-DE33-0194-D65B-0FC257F8534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BE0950-45B6-0157-0D54-C89CB23B4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14B79-AD42-65C2-22C3-3CC718738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F1A986-9DEB-6029-F152-E603688251BB}"/>
              </a:ext>
            </a:extLst>
          </p:cNvPr>
          <p:cNvSpPr txBox="1"/>
          <p:nvPr/>
        </p:nvSpPr>
        <p:spPr>
          <a:xfrm>
            <a:off x="0" y="136525"/>
            <a:ext cx="752856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6.How much was the most expensive order in the dataset?</a:t>
            </a:r>
          </a:p>
          <a:p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SELECT 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   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o.order_id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, SUM(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m.price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) AS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total_order_price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 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 	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o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JOIN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	  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m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ON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o.item_id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=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m.menu_item_id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GROUP BY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o.order_id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ORDER BY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total_order_price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DESC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LIMIT 1;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E84908-49B3-DE51-155D-69A4A0DCD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6092" y="1055587"/>
            <a:ext cx="4528376" cy="126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231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D284643B-288B-4193-AFF3-324BA95A7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45609" y="2757707"/>
            <a:ext cx="3608854" cy="1111250"/>
          </a:xfrm>
        </p:spPr>
        <p:txBody>
          <a:bodyPr/>
          <a:lstStyle/>
          <a:p>
            <a:r>
              <a:rPr lang="en-US" dirty="0"/>
              <a:t>Thank You </a:t>
            </a:r>
            <a:br>
              <a:rPr lang="en-US" dirty="0"/>
            </a:br>
            <a:r>
              <a:rPr lang="en-US" dirty="0"/>
              <a:t>For</a:t>
            </a:r>
            <a:br>
              <a:rPr lang="en-US" dirty="0"/>
            </a:br>
            <a:r>
              <a:rPr lang="en-US" dirty="0"/>
              <a:t>watching</a:t>
            </a:r>
          </a:p>
        </p:txBody>
      </p:sp>
      <p:pic>
        <p:nvPicPr>
          <p:cNvPr id="8" name="Picture Placeholder 7" descr="A close up of vegetables">
            <a:extLst>
              <a:ext uri="{FF2B5EF4-FFF2-40B4-BE49-F238E27FC236}">
                <a16:creationId xmlns:a16="http://schemas.microsoft.com/office/drawing/2014/main" id="{553FC3EB-D4C2-4C52-9AAB-3A4530ED79A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677150" cy="6858000"/>
          </a:xfrm>
        </p:spPr>
      </p:pic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B5E91BB-582C-4004-94F2-5E1501D33E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0735" y="4698088"/>
            <a:ext cx="11996058" cy="2059185"/>
          </a:xfrm>
        </p:spPr>
        <p:txBody>
          <a:bodyPr/>
          <a:lstStyle/>
          <a:p>
            <a:r>
              <a:rPr lang="en-US" dirty="0"/>
              <a:t>Than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D1294D-3F13-4F4B-8004-41165CEA9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BFDB8-719B-42E9-9967-BDF0B7AFF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3156857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5E6C65-AC3A-49C1-A182-26B5AA40C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F6357DA-28E9-40D3-918C-4D14E8263D81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9" name="Title 15">
            <a:extLst>
              <a:ext uri="{FF2B5EF4-FFF2-40B4-BE49-F238E27FC236}">
                <a16:creationId xmlns:a16="http://schemas.microsoft.com/office/drawing/2014/main" id="{670C2CCE-FC2F-CFE9-3105-0AF8489D9928}"/>
              </a:ext>
            </a:extLst>
          </p:cNvPr>
          <p:cNvSpPr txBox="1">
            <a:spLocks/>
          </p:cNvSpPr>
          <p:nvPr/>
        </p:nvSpPr>
        <p:spPr>
          <a:xfrm>
            <a:off x="8177773" y="1372951"/>
            <a:ext cx="3608854" cy="1111250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00" kern="1200" cap="all" spc="200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End of  </a:t>
            </a:r>
            <a:br>
              <a:rPr lang="en-US" dirty="0"/>
            </a:br>
            <a:r>
              <a:rPr lang="en-US" dirty="0" err="1"/>
              <a:t>sql</a:t>
            </a:r>
            <a:br>
              <a:rPr lang="en-US" dirty="0"/>
            </a:br>
            <a:r>
              <a:rPr lang="en-US" dirty="0"/>
              <a:t>Case study</a:t>
            </a:r>
          </a:p>
        </p:txBody>
      </p:sp>
    </p:spTree>
    <p:extLst>
      <p:ext uri="{BB962C8B-B14F-4D97-AF65-F5344CB8AC3E}">
        <p14:creationId xmlns:p14="http://schemas.microsoft.com/office/powerpoint/2010/main" val="4041457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9B7C68D5-425C-4465-842E-6EC3B305D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4089" y="136525"/>
            <a:ext cx="1277679" cy="336548"/>
          </a:xfrm>
        </p:spPr>
        <p:txBody>
          <a:bodyPr/>
          <a:lstStyle/>
          <a:p>
            <a:r>
              <a:rPr lang="en-US" dirty="0"/>
              <a:t>About </a:t>
            </a: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37F7ED61-C894-4A41-AC49-EFA304B052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1" y="1454764"/>
            <a:ext cx="3684814" cy="2801597"/>
          </a:xfrm>
        </p:spPr>
        <p:txBody>
          <a:bodyPr/>
          <a:lstStyle/>
          <a:p>
            <a:r>
              <a:rPr lang="en-US" dirty="0"/>
              <a:t>​</a:t>
            </a:r>
          </a:p>
        </p:txBody>
      </p:sp>
      <p:pic>
        <p:nvPicPr>
          <p:cNvPr id="8" name="Picture Placeholder 7" descr="A person holding a plant">
            <a:extLst>
              <a:ext uri="{FF2B5EF4-FFF2-40B4-BE49-F238E27FC236}">
                <a16:creationId xmlns:a16="http://schemas.microsoft.com/office/drawing/2014/main" id="{173CF312-33FE-4C78-AF0C-3801274129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61215" y="0"/>
            <a:ext cx="6830785" cy="6858000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C553516-5C72-4D87-B46F-91D466877B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4002437"/>
            <a:ext cx="12186555" cy="2855564"/>
          </a:xfrm>
        </p:spPr>
        <p:txBody>
          <a:bodyPr/>
          <a:lstStyle/>
          <a:p>
            <a:r>
              <a:rPr lang="en-US" dirty="0"/>
              <a:t>About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19B032-9B39-4E33-A8E4-7843247F4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F6357DA-28E9-40D3-918C-4D14E8263D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E92AFE-A7AB-8E0E-0412-5FD4E9CF10B6}"/>
              </a:ext>
            </a:extLst>
          </p:cNvPr>
          <p:cNvSpPr txBox="1"/>
          <p:nvPr/>
        </p:nvSpPr>
        <p:spPr>
          <a:xfrm>
            <a:off x="659219" y="563526"/>
            <a:ext cx="461453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Taste of the World Café has diverse menu offerings and serves a generous amount of portions.</a:t>
            </a:r>
          </a:p>
          <a:p>
            <a:pPr algn="just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just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 At the start of the year they debuted a new menu and they asked me to dig into the customer data to see which menu items are doing well / not  well and what the top customers seem to like best . </a:t>
            </a:r>
          </a:p>
          <a:p>
            <a:pPr algn="just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just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My objectives are :</a:t>
            </a:r>
          </a:p>
          <a:p>
            <a:pPr algn="just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just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1.Explore the 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  table to get an idea of what’s on the new menu.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2.Explore the 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 table to get an idea of the data that’s been collected.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3.Use both tables to understand how customers are reacting to the new menu.</a:t>
            </a:r>
          </a:p>
          <a:p>
            <a:pPr algn="just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just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My job is to use </a:t>
            </a:r>
            <a:r>
              <a:rPr lang="en-US" dirty="0" err="1">
                <a:solidFill>
                  <a:schemeClr val="bg1"/>
                </a:solidFill>
                <a:latin typeface="Aptos" panose="020B0004020202020204" pitchFamily="34" charset="0"/>
              </a:rPr>
              <a:t>sql</a:t>
            </a: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 to tackle these objectives.</a:t>
            </a:r>
          </a:p>
        </p:txBody>
      </p:sp>
    </p:spTree>
    <p:extLst>
      <p:ext uri="{BB962C8B-B14F-4D97-AF65-F5344CB8AC3E}">
        <p14:creationId xmlns:p14="http://schemas.microsoft.com/office/powerpoint/2010/main" val="2703902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4091BEB8-367A-43EC-85AA-BF46CFFE3E0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D96B73-3DB1-42C1-B9F3-8004C4389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55283C-F40F-4ABA-B7D5-4D429358C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811FC8-520A-8ED1-6790-D68393C77DC8}"/>
              </a:ext>
            </a:extLst>
          </p:cNvPr>
          <p:cNvSpPr txBox="1"/>
          <p:nvPr/>
        </p:nvSpPr>
        <p:spPr>
          <a:xfrm>
            <a:off x="73572" y="0"/>
            <a:ext cx="136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Objective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04FBFF-4BCD-35BB-057A-868ADAD2C856}"/>
              </a:ext>
            </a:extLst>
          </p:cNvPr>
          <p:cNvSpPr txBox="1"/>
          <p:nvPr/>
        </p:nvSpPr>
        <p:spPr>
          <a:xfrm>
            <a:off x="73572" y="369332"/>
            <a:ext cx="58857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1.View the </a:t>
            </a:r>
            <a:r>
              <a:rPr lang="en-US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 table.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SELECT	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*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FROM	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;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DD85F8E-B16F-3B8C-87F3-B6402D7019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2880" y="136525"/>
            <a:ext cx="4114799" cy="384560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A8EE7F3-46AE-1C5A-EAE8-7F0680AD1E5D}"/>
              </a:ext>
            </a:extLst>
          </p:cNvPr>
          <p:cNvSpPr txBox="1"/>
          <p:nvPr/>
        </p:nvSpPr>
        <p:spPr>
          <a:xfrm>
            <a:off x="118240" y="3678694"/>
            <a:ext cx="74103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2.Write a query to find the number of items on the menu.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SELECT 	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COUNT(*) AS </a:t>
            </a:r>
            <a:r>
              <a:rPr lang="en-US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Number_of_Items</a:t>
            </a:r>
            <a:endParaRPr lang="en-US" sz="24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FROM	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;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7A350BF-1164-75B9-43ED-2CB10B3D3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9575" y="4801860"/>
            <a:ext cx="2508944" cy="94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319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B17E16-5E38-FFCE-DFC8-2797A8F9B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15ADA6BD-3793-6D20-EADD-9B6CCEB15B7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0506BF-A279-A8FD-5A41-971C2217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DF5B7B-E3F2-3BA2-2029-372474E9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6914C9-44A7-F362-8755-E172E1666CD0}"/>
              </a:ext>
            </a:extLst>
          </p:cNvPr>
          <p:cNvSpPr txBox="1"/>
          <p:nvPr/>
        </p:nvSpPr>
        <p:spPr>
          <a:xfrm>
            <a:off x="73572" y="94593"/>
            <a:ext cx="7378262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3.What are the least and most expensive items on the menu?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SELECT 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*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 FROM	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endParaRPr lang="en-US" sz="24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ORDER BY 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price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LIMIT 	1;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---------------------------------------------------------------------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SELECT 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*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FROM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endParaRPr lang="en-US" sz="24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ORDER BY 	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price DESC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LIMIT 	1;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29977B-0909-1CE1-F1DC-61FD1492A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157" y="462401"/>
            <a:ext cx="4467917" cy="10300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D754AE-5428-7392-491E-CCDBD654A8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2731" y="4648753"/>
            <a:ext cx="4555098" cy="93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192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EAE201-D12B-BE62-1666-80FF2C90A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38CB780B-EBBD-E21A-81A0-4DA2A4BEA2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E7CEFC-2C71-1FC6-F423-FACF3F18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25A45-5E1F-89BE-096D-B57E05CB7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AAE49B-6F82-20C9-6F59-707857480A73}"/>
              </a:ext>
            </a:extLst>
          </p:cNvPr>
          <p:cNvSpPr txBox="1"/>
          <p:nvPr/>
        </p:nvSpPr>
        <p:spPr>
          <a:xfrm>
            <a:off x="171318" y="1429407"/>
            <a:ext cx="735724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4.How many Italian dishes are on the menu?</a:t>
            </a:r>
          </a:p>
          <a:p>
            <a:endParaRPr lang="en-US" sz="24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SELECT 	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COUNT(*)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FROM 	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endParaRPr lang="en-US" sz="24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WHERE	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category = 'Italian';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4F6EB0-1070-8F3C-9D02-9E66CD16C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8710" y="2160264"/>
            <a:ext cx="2403116" cy="111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18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4FAEA-8C26-37EB-6B45-48C7CB5FE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99843CB4-3565-35DE-250B-115CD0EE84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7F694D-A153-A91F-4F11-34A01C50E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BEDEC0-74FE-9700-089D-3F8407E46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134987-4B41-FC8D-4B18-6A6EE6EE267D}"/>
              </a:ext>
            </a:extLst>
          </p:cNvPr>
          <p:cNvSpPr txBox="1"/>
          <p:nvPr/>
        </p:nvSpPr>
        <p:spPr>
          <a:xfrm>
            <a:off x="0" y="115614"/>
            <a:ext cx="752856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5.What are the least and most expensive Italian dishes on the menu?  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SELECT 	  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 *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 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WHERE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category = 'Italian’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ORDER BY 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price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LIMIT 	1;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-------------------------------------------------------------------------------------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SELECT 	  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 *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 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WHERE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category = 'Italian’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ORDER BY 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price DESC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LIMIT 	1;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C4ED87-598A-85E1-2E53-482CD2E51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4010" y="907615"/>
            <a:ext cx="4552539" cy="1110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EC9D66-DEE0-919B-50EE-96CC2FBE90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4011" y="4404754"/>
            <a:ext cx="4552538" cy="133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953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10F1F3-F1B9-E563-D671-7897D749D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D6918AF8-3E2B-B0FA-012C-C97D7D0B3D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61DCF3-8A6D-4D5F-7D6D-7768CD283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C644C4-6571-93D8-6D87-97B50CA6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87AF62-3AEA-0499-C540-85193BB70B83}"/>
              </a:ext>
            </a:extLst>
          </p:cNvPr>
          <p:cNvSpPr txBox="1"/>
          <p:nvPr/>
        </p:nvSpPr>
        <p:spPr>
          <a:xfrm>
            <a:off x="84083" y="0"/>
            <a:ext cx="73362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6.How many dishes are in each category?</a:t>
            </a:r>
          </a:p>
          <a:p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SELECT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category, COUNT(*)  as   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Number_of_Dishes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GROUP BY 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category;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7E6709-BE75-9478-97C6-83A9D2BC0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1091" y="136524"/>
            <a:ext cx="4441023" cy="21231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307B3A-DD1E-019D-6461-7792ED29CC65}"/>
              </a:ext>
            </a:extLst>
          </p:cNvPr>
          <p:cNvSpPr txBox="1"/>
          <p:nvPr/>
        </p:nvSpPr>
        <p:spPr>
          <a:xfrm>
            <a:off x="0" y="3752193"/>
            <a:ext cx="73362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7.What is the average dish price within each category?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SELECT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category, ROUND(AVG(price),2) as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AVG_Dish_Price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menu_items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GROUP BY 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category;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480BF9-1B34-77AD-266C-50D0B03D28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0073" y="3578855"/>
            <a:ext cx="4118916" cy="22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DF63E-86ED-0BC4-88BD-6462DDF8D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CD411C88-E86B-08CD-496F-ED6DE452DA5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560B30-5245-B040-BA56-90485E2FD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882744-8BAF-C032-D839-137BFA403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041AA4-4206-66E9-2791-597CE0756034}"/>
              </a:ext>
            </a:extLst>
          </p:cNvPr>
          <p:cNvSpPr txBox="1"/>
          <p:nvPr/>
        </p:nvSpPr>
        <p:spPr>
          <a:xfrm>
            <a:off x="105103" y="0"/>
            <a:ext cx="18918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-- Objective_2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6F333C-8941-9AE3-D343-23888BE3F0C0}"/>
              </a:ext>
            </a:extLst>
          </p:cNvPr>
          <p:cNvSpPr txBox="1"/>
          <p:nvPr/>
        </p:nvSpPr>
        <p:spPr>
          <a:xfrm>
            <a:off x="156603" y="384721"/>
            <a:ext cx="75285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1.View the 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 table.</a:t>
            </a:r>
          </a:p>
          <a:p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SELECT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*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	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A31023-54A4-556A-DFC3-AED092D9E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663" y="136525"/>
            <a:ext cx="4410691" cy="25721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FF4794-CCA8-AA20-C036-12729B39016E}"/>
              </a:ext>
            </a:extLst>
          </p:cNvPr>
          <p:cNvSpPr txBox="1"/>
          <p:nvPr/>
        </p:nvSpPr>
        <p:spPr>
          <a:xfrm>
            <a:off x="207578" y="3924915"/>
            <a:ext cx="766204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2.</a:t>
            </a:r>
            <a:r>
              <a:rPr lang="en-US" sz="1600" dirty="0">
                <a:solidFill>
                  <a:schemeClr val="bg1"/>
                </a:solidFill>
                <a:latin typeface="Aptos" panose="020B0004020202020204" pitchFamily="34" charset="0"/>
              </a:rPr>
              <a:t>What is the date range of the table?</a:t>
            </a:r>
          </a:p>
          <a:p>
            <a:pPr algn="just"/>
            <a:endParaRPr lang="en-US" sz="16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Aptos" panose="020B0004020202020204" pitchFamily="34" charset="0"/>
              </a:rPr>
              <a:t>SELECT	     </a:t>
            </a:r>
          </a:p>
          <a:p>
            <a:r>
              <a:rPr lang="en-US" sz="1600" dirty="0">
                <a:solidFill>
                  <a:schemeClr val="bg1"/>
                </a:solidFill>
                <a:latin typeface="Aptos" panose="020B0004020202020204" pitchFamily="34" charset="0"/>
              </a:rPr>
              <a:t>   MIN(</a:t>
            </a:r>
            <a:r>
              <a:rPr lang="en-US" sz="1600" dirty="0" err="1">
                <a:solidFill>
                  <a:schemeClr val="bg1"/>
                </a:solidFill>
                <a:latin typeface="Aptos" panose="020B0004020202020204" pitchFamily="34" charset="0"/>
              </a:rPr>
              <a:t>order_date</a:t>
            </a:r>
            <a:r>
              <a:rPr lang="en-US" sz="1600" dirty="0">
                <a:solidFill>
                  <a:schemeClr val="bg1"/>
                </a:solidFill>
                <a:latin typeface="Aptos" panose="020B0004020202020204" pitchFamily="34" charset="0"/>
              </a:rPr>
              <a:t>) AS </a:t>
            </a:r>
            <a:r>
              <a:rPr lang="en-US" sz="1600" dirty="0" err="1">
                <a:solidFill>
                  <a:schemeClr val="bg1"/>
                </a:solidFill>
                <a:latin typeface="Aptos" panose="020B0004020202020204" pitchFamily="34" charset="0"/>
              </a:rPr>
              <a:t>min_order_date</a:t>
            </a:r>
            <a:r>
              <a:rPr lang="en-US" sz="1600" dirty="0">
                <a:solidFill>
                  <a:schemeClr val="bg1"/>
                </a:solidFill>
                <a:latin typeface="Aptos" panose="020B0004020202020204" pitchFamily="34" charset="0"/>
              </a:rPr>
              <a:t>, MAX(</a:t>
            </a:r>
            <a:r>
              <a:rPr lang="en-US" sz="1600" dirty="0" err="1">
                <a:solidFill>
                  <a:schemeClr val="bg1"/>
                </a:solidFill>
                <a:latin typeface="Aptos" panose="020B0004020202020204" pitchFamily="34" charset="0"/>
              </a:rPr>
              <a:t>order_date</a:t>
            </a:r>
            <a:r>
              <a:rPr lang="en-US" sz="1600" dirty="0">
                <a:solidFill>
                  <a:schemeClr val="bg1"/>
                </a:solidFill>
                <a:latin typeface="Aptos" panose="020B0004020202020204" pitchFamily="34" charset="0"/>
              </a:rPr>
              <a:t>) AS </a:t>
            </a:r>
            <a:r>
              <a:rPr lang="en-US" sz="1600" dirty="0" err="1">
                <a:solidFill>
                  <a:schemeClr val="bg1"/>
                </a:solidFill>
                <a:latin typeface="Aptos" panose="020B0004020202020204" pitchFamily="34" charset="0"/>
              </a:rPr>
              <a:t>max_order_date</a:t>
            </a:r>
            <a:endParaRPr lang="en-US" sz="16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Aptos" panose="020B0004020202020204" pitchFamily="34" charset="0"/>
              </a:rPr>
              <a:t>FROM	</a:t>
            </a:r>
          </a:p>
          <a:p>
            <a:r>
              <a:rPr lang="en-US" sz="16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16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sz="1600" dirty="0">
                <a:solidFill>
                  <a:schemeClr val="bg1"/>
                </a:solidFill>
                <a:latin typeface="Aptos" panose="020B0004020202020204" pitchFamily="34" charset="0"/>
              </a:rPr>
              <a:t>;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BCFD4C2-D011-2F7E-6F66-BEE93C0D6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2480" y="4162121"/>
            <a:ext cx="4471874" cy="87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691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34DC9-F20D-55FE-5B3E-2C9509162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lose up of a fork and knife">
            <a:extLst>
              <a:ext uri="{FF2B5EF4-FFF2-40B4-BE49-F238E27FC236}">
                <a16:creationId xmlns:a16="http://schemas.microsoft.com/office/drawing/2014/main" id="{449DF717-15BD-8B45-3826-122E681ED1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28560" y="0"/>
            <a:ext cx="4663440" cy="6858000"/>
          </a:xfr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21A5DE-C768-FAED-2864-612D1666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9738A4-A5D1-C08E-05C9-2EBCBC41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F6357DA-28E9-40D3-918C-4D14E8263D81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B20534-24B7-4038-3A32-90F1DB949592}"/>
              </a:ext>
            </a:extLst>
          </p:cNvPr>
          <p:cNvSpPr txBox="1"/>
          <p:nvPr/>
        </p:nvSpPr>
        <p:spPr>
          <a:xfrm>
            <a:off x="0" y="105103"/>
            <a:ext cx="74518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3.How many orders were made within this date range?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SELECT	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COUNT(DISTINCT </a:t>
            </a:r>
            <a:r>
              <a:rPr lang="en-US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order_id</a:t>
            </a:r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) as orders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FROM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 	</a:t>
            </a:r>
            <a:r>
              <a:rPr lang="en-US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506996-EFC5-5D65-DACD-07E0E0348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2603" y="136525"/>
            <a:ext cx="2551618" cy="15410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2B150C-81A5-9A49-3C73-665401B71647}"/>
              </a:ext>
            </a:extLst>
          </p:cNvPr>
          <p:cNvSpPr txBox="1"/>
          <p:nvPr/>
        </p:nvSpPr>
        <p:spPr>
          <a:xfrm>
            <a:off x="38363" y="3720661"/>
            <a:ext cx="74518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4.How many items were ordered within this date range?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SELECT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COUNT(*) as items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FROM</a:t>
            </a:r>
          </a:p>
          <a:p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r>
              <a:rPr lang="en-US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order_details</a:t>
            </a:r>
            <a:r>
              <a:rPr lang="en-US" sz="2400" dirty="0">
                <a:solidFill>
                  <a:schemeClr val="bg1"/>
                </a:solidFill>
                <a:latin typeface="Aptos" panose="020B0004020202020204" pitchFamily="34" charset="0"/>
              </a:rPr>
              <a:t>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79FF57-AC08-F9B0-76D6-9DED82647E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9386" y="3720661"/>
            <a:ext cx="2915042" cy="210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23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E3C375"/>
      </a:dk2>
      <a:lt2>
        <a:srgbClr val="E7E6E6"/>
      </a:lt2>
      <a:accent1>
        <a:srgbClr val="485441"/>
      </a:accent1>
      <a:accent2>
        <a:srgbClr val="EBFFE4"/>
      </a:accent2>
      <a:accent3>
        <a:srgbClr val="AAC59E"/>
      </a:accent3>
      <a:accent4>
        <a:srgbClr val="7C4B79"/>
      </a:accent4>
      <a:accent5>
        <a:srgbClr val="C59EC3"/>
      </a:accent5>
      <a:accent6>
        <a:srgbClr val="302030"/>
      </a:accent6>
      <a:hlink>
        <a:srgbClr val="0563C1"/>
      </a:hlink>
      <a:folHlink>
        <a:srgbClr val="954F72"/>
      </a:folHlink>
    </a:clrScheme>
    <a:fontScheme name="Custom 74">
      <a:majorFont>
        <a:latin typeface="Avenir Next LT Pro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staurant Pitch Deck_TM16411246_Win32_JC_v4.potx" id="{579F7F05-5F3A-44F6-BAD8-A9CB3AB382EA}" vid="{1F780C43-0257-417B-AF27-9B769DABFA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8CF18AE-D61A-46A3-9130-AB96E808872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416BC72-0158-4AB8-9F35-F365C88D29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509A09C-A249-4D30-8888-26F183AD87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Restaurant pitch deck</Template>
  <TotalTime>180</TotalTime>
  <Words>1235</Words>
  <Application>Microsoft Office PowerPoint</Application>
  <PresentationFormat>Widescreen</PresentationFormat>
  <Paragraphs>262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Aptos</vt:lpstr>
      <vt:lpstr>Arial</vt:lpstr>
      <vt:lpstr>Avenir Next LT Pro</vt:lpstr>
      <vt:lpstr>Calibri</vt:lpstr>
      <vt:lpstr>Courier New</vt:lpstr>
      <vt:lpstr>Kunstler Script</vt:lpstr>
      <vt:lpstr>Office Theme</vt:lpstr>
      <vt:lpstr>RESTAURANT Order Analysis</vt:lpstr>
      <vt:lpstr>About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 For watching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Muhammad Zilany</dc:creator>
  <cp:lastModifiedBy>Muhammad Zilany</cp:lastModifiedBy>
  <cp:revision>8</cp:revision>
  <dcterms:created xsi:type="dcterms:W3CDTF">2025-02-13T11:09:03Z</dcterms:created>
  <dcterms:modified xsi:type="dcterms:W3CDTF">2025-02-18T10:43:33Z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